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5" r:id="rId4"/>
    <p:sldId id="266" r:id="rId5"/>
    <p:sldId id="263" r:id="rId6"/>
    <p:sldId id="264" r:id="rId7"/>
    <p:sldId id="259" r:id="rId8"/>
    <p:sldId id="260" r:id="rId9"/>
    <p:sldId id="261" r:id="rId10"/>
    <p:sldId id="262" r:id="rId11"/>
    <p:sldId id="258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0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998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247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6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75749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875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233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674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373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339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39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140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8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80FCB-F0C7-469F-8498-86A22BD13AE1}" type="datetimeFigureOut">
              <a:rPr lang="zh-CN" altLang="en-US" smtClean="0"/>
              <a:t>2015/7/30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7F5C7-13D3-469D-8CDB-CAAEAF3F5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03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53540" y="760576"/>
            <a:ext cx="69135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 smtClean="0"/>
              <a:t>Contest 13 By </a:t>
            </a:r>
            <a:r>
              <a:rPr lang="en-US" altLang="zh-CN" sz="6000" dirty="0" err="1" smtClean="0"/>
              <a:t>Axiba</a:t>
            </a:r>
            <a:endParaRPr lang="zh-CN" altLang="en-US" sz="6000" dirty="0"/>
          </a:p>
        </p:txBody>
      </p:sp>
      <p:sp>
        <p:nvSpPr>
          <p:cNvPr id="3" name="文本框 2"/>
          <p:cNvSpPr txBox="1"/>
          <p:nvPr/>
        </p:nvSpPr>
        <p:spPr>
          <a:xfrm>
            <a:off x="2837204" y="2238998"/>
            <a:ext cx="50676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A. Frost Mage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B. </a:t>
            </a:r>
            <a:r>
              <a:rPr lang="en-US" altLang="zh-CN" sz="2800" dirty="0" err="1"/>
              <a:t>Magian</a:t>
            </a:r>
            <a:endParaRPr lang="en-US" altLang="zh-CN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C. Number Game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D. </a:t>
            </a:r>
            <a:r>
              <a:rPr lang="en-US" altLang="zh-CN" sz="2800" dirty="0" err="1" smtClean="0"/>
              <a:t>BookCase</a:t>
            </a:r>
            <a:endParaRPr lang="en-US" altLang="zh-CN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E. Travel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F.  Permutation Counting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89808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看了一眼别的题都不是给人做的，出题人就把范围放水一点给大家水过了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272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8791" y="219655"/>
            <a:ext cx="300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/>
              <a:t>E. Travel</a:t>
            </a:r>
            <a:endParaRPr lang="zh-CN" alt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770873" y="3217758"/>
            <a:ext cx="1042411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解答：</a:t>
            </a:r>
            <a:endParaRPr lang="en-US" altLang="zh-CN" sz="2400" b="1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endParaRPr lang="en-US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假设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answer(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i,j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为从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到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j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的最小花费，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为最优路径中点权最大的点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endParaRPr lang="zh-CN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则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answer(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i,j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一定是由点权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&lt;=b[k]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的点组成的路径中最短的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endParaRPr lang="zh-CN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可以用类似于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floyd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的方法求解，对点权排序，按照点权从小到大的序列去更新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dist[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i,j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</a:t>
            </a:r>
          </a:p>
          <a:p>
            <a:pPr>
              <a:buFont typeface="Wingdings" pitchFamily="2" charset="2"/>
              <a:buChar char="l"/>
            </a:pPr>
            <a:endParaRPr lang="zh-CN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然后同时维护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answer(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i,j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)=min{dist[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i,j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]+max{b[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],b[j],b[k]}}</a:t>
            </a: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  <a:p>
            <a:endParaRPr lang="zh-CN" altLang="zh-CN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0873" y="5411999"/>
            <a:ext cx="80010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细节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：</a:t>
            </a:r>
          </a:p>
          <a:p>
            <a:pPr>
              <a:buFont typeface="Wingdings" pitchFamily="2" charset="2"/>
              <a:buChar char="l"/>
            </a:pPr>
            <a:endParaRPr lang="en-US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两点之间可能有多条边相连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0874" y="1208183"/>
            <a:ext cx="111077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题意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：</a:t>
            </a:r>
          </a:p>
          <a:p>
            <a:pPr>
              <a:buFont typeface="Wingdings" pitchFamily="2" charset="2"/>
              <a:buChar char="l"/>
            </a:pPr>
            <a:endParaRPr lang="en-US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Bob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带着他女朋友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Alice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出去旅游，路线在一个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n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个顶点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m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条边的图里。他们要从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城到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城，每通过一条边要收取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i,j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的高速公路费用。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Alice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会在路线上物价最高的城市买东西，在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城市买东西的花费为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。求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Bob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一路上最少花多少钱。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endParaRPr lang="zh-CN" altLang="zh-CN" sz="800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一共有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q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个询问（不同的起点和终点）</a:t>
            </a:r>
          </a:p>
        </p:txBody>
      </p:sp>
    </p:spTree>
    <p:extLst>
      <p:ext uri="{BB962C8B-B14F-4D97-AF65-F5344CB8AC3E}">
        <p14:creationId xmlns:p14="http://schemas.microsoft.com/office/powerpoint/2010/main" val="1604911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F. Permutation </a:t>
            </a:r>
            <a:r>
              <a:rPr lang="en-US" altLang="zh-CN" dirty="0" smtClean="0"/>
              <a:t>Counting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找规律</a:t>
            </a:r>
            <a:r>
              <a:rPr lang="zh-CN" altLang="en-US" dirty="0" smtClean="0"/>
              <a:t>，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高精度，全排列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7858897" y="5873578"/>
            <a:ext cx="3950043" cy="426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/>
              <a:t>出题人：</a:t>
            </a:r>
            <a:r>
              <a:rPr lang="en-US" altLang="zh-CN" dirty="0" smtClean="0"/>
              <a:t>erosion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146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我们知道，一个置换序列里有许多个环。对这些环进行一些操作：</a:t>
            </a:r>
            <a:r>
              <a:rPr lang="en-US" altLang="zh-CN" dirty="0"/>
              <a:t>1. </a:t>
            </a:r>
            <a:r>
              <a:rPr lang="zh-CN" altLang="en-US" dirty="0"/>
              <a:t>把每个环最大的元素放在最前面；</a:t>
            </a:r>
            <a:r>
              <a:rPr lang="en-US" altLang="zh-CN" dirty="0"/>
              <a:t>2. </a:t>
            </a:r>
            <a:r>
              <a:rPr lang="zh-CN" altLang="en-US" dirty="0"/>
              <a:t>对每个环按照第一个元素排序。</a:t>
            </a:r>
            <a:endParaRPr lang="en-US" altLang="zh-CN" dirty="0" smtClean="0"/>
          </a:p>
          <a:p>
            <a:r>
              <a:rPr lang="zh-CN" altLang="en-US" dirty="0"/>
              <a:t>比如：对于置换</a:t>
            </a:r>
            <a:r>
              <a:rPr lang="zh-CN" altLang="en-US" dirty="0" smtClean="0"/>
              <a:t>序列</a:t>
            </a:r>
            <a:r>
              <a:rPr lang="en-US" altLang="zh-CN" dirty="0"/>
              <a:t>{2, 3, 4, 1, 8, 7, 6, 5} </a:t>
            </a:r>
            <a:r>
              <a:rPr lang="zh-CN" altLang="en-US" dirty="0" smtClean="0"/>
              <a:t>，有 </a:t>
            </a:r>
            <a:r>
              <a:rPr lang="en-US" altLang="zh-CN" dirty="0" smtClean="0"/>
              <a:t>(2 3 4 1)(8 5)(7 6) </a:t>
            </a:r>
            <a:r>
              <a:rPr lang="zh-CN" altLang="en-US" dirty="0"/>
              <a:t>这三个环，环内排序后，</a:t>
            </a:r>
            <a:r>
              <a:rPr lang="zh-CN" altLang="en-US" dirty="0" smtClean="0"/>
              <a:t>得到</a:t>
            </a:r>
            <a:r>
              <a:rPr lang="zh-CN" altLang="en-US" dirty="0"/>
              <a:t> </a:t>
            </a:r>
            <a:r>
              <a:rPr lang="en-US" altLang="zh-CN" dirty="0"/>
              <a:t>(4 2 3 1) (8 5) (7 6) </a:t>
            </a:r>
            <a:r>
              <a:rPr lang="zh-CN" altLang="en-US" dirty="0" smtClean="0"/>
              <a:t>；    对</a:t>
            </a:r>
            <a:r>
              <a:rPr lang="zh-CN" altLang="en-US" dirty="0"/>
              <a:t>所有环排序后，</a:t>
            </a:r>
            <a:r>
              <a:rPr lang="zh-CN" altLang="en-US" dirty="0" smtClean="0"/>
              <a:t>得到</a:t>
            </a:r>
            <a:r>
              <a:rPr lang="en-US" altLang="zh-CN" dirty="0"/>
              <a:t>(4 2 3 1) (7 6) (8 5) </a:t>
            </a:r>
            <a:r>
              <a:rPr lang="zh-CN" altLang="en-US" dirty="0" smtClean="0"/>
              <a:t>，把括号去掉后，得到序列</a:t>
            </a:r>
            <a:r>
              <a:rPr lang="en-US" altLang="zh-CN" dirty="0" smtClean="0"/>
              <a:t>{4, 2, 3, 1, 7</a:t>
            </a:r>
            <a:r>
              <a:rPr lang="en-US" altLang="zh-CN" smtClean="0"/>
              <a:t>, 6, 8, 5}</a:t>
            </a:r>
            <a:r>
              <a:rPr lang="zh-CN" altLang="en-US" smtClean="0"/>
              <a:t>。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有一个很神奇的现象，就是一些置换序列进行上述的两个操作之后不会被改变。</a:t>
            </a:r>
            <a:r>
              <a:rPr lang="zh-CN" altLang="en-US" dirty="0" smtClean="0"/>
              <a:t>比如序列</a:t>
            </a:r>
            <a:r>
              <a:rPr lang="en-US" altLang="zh-CN" dirty="0" smtClean="0"/>
              <a:t>{3, 1, 2, 4}</a:t>
            </a:r>
            <a:r>
              <a:rPr lang="zh-CN" altLang="en-US" dirty="0" smtClean="0"/>
              <a:t>，</a:t>
            </a:r>
            <a:r>
              <a:rPr lang="en-US" altLang="zh-CN" dirty="0"/>
              <a:t>{</a:t>
            </a:r>
            <a:r>
              <a:rPr lang="en-US" altLang="zh-CN" dirty="0" smtClean="0"/>
              <a:t>2, 1}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输入</a:t>
            </a:r>
            <a:r>
              <a:rPr lang="en-US" altLang="zh-CN" dirty="0"/>
              <a:t>N,K</a:t>
            </a:r>
            <a:r>
              <a:rPr lang="zh-CN" altLang="en-US" dirty="0"/>
              <a:t>。请输出按照字典序排列的长度为</a:t>
            </a:r>
            <a:r>
              <a:rPr lang="en-US" altLang="zh-CN" dirty="0"/>
              <a:t>N</a:t>
            </a:r>
            <a:r>
              <a:rPr lang="zh-CN" altLang="en-US" dirty="0"/>
              <a:t>的第</a:t>
            </a:r>
            <a:r>
              <a:rPr lang="en-US" altLang="zh-CN" dirty="0"/>
              <a:t>K</a:t>
            </a:r>
            <a:r>
              <a:rPr lang="zh-CN" altLang="en-US" dirty="0"/>
              <a:t>个置换序列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数据规模：</a:t>
            </a:r>
            <a:r>
              <a:rPr lang="en-US" altLang="zh-CN" dirty="0" smtClean="0"/>
              <a:t>1&lt;=N&lt;=500, 1&lt;=K&lt;=10</a:t>
            </a:r>
            <a:r>
              <a:rPr lang="en-US" altLang="zh-CN" baseline="30000" dirty="0" smtClean="0"/>
              <a:t>2000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00702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对于这道题：</a:t>
            </a:r>
            <a:br>
              <a:rPr lang="zh-CN" altLang="en-US" dirty="0"/>
            </a:br>
            <a:r>
              <a:rPr lang="zh-CN" altLang="en-US" dirty="0"/>
              <a:t>题意可能有点不清楚的地方就是环内排序，只是把第一个元素放到最前面，其他元素顺序不变。</a:t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7949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解题思路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首先，要满足在进行第二</a:t>
            </a:r>
            <a:r>
              <a:rPr lang="zh-CN" altLang="en-US" dirty="0"/>
              <a:t>个</a:t>
            </a:r>
            <a:r>
              <a:rPr lang="zh-CN" altLang="en-US" dirty="0" smtClean="0"/>
              <a:t>操作“</a:t>
            </a:r>
            <a:r>
              <a:rPr lang="zh-CN" altLang="en-US" dirty="0"/>
              <a:t>对每个环按照第一个元素排序</a:t>
            </a:r>
            <a:r>
              <a:rPr lang="zh-CN" altLang="en-US" dirty="0" smtClean="0"/>
              <a:t>”后，序列不发生变化，则</a:t>
            </a:r>
            <a:r>
              <a:rPr lang="zh-CN" altLang="en-US" dirty="0"/>
              <a:t>所有的环必须是连续的一个区间</a:t>
            </a:r>
            <a:r>
              <a:rPr lang="zh-CN" altLang="en-US" dirty="0" smtClean="0"/>
              <a:t>。（因为排序后所有区间都是连续的。）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270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解题思路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 smtClean="0"/>
              <a:t>其次，要满足进行第一</a:t>
            </a:r>
            <a:r>
              <a:rPr lang="zh-CN" altLang="en-US" sz="2000" dirty="0"/>
              <a:t>个</a:t>
            </a:r>
            <a:r>
              <a:rPr lang="zh-CN" altLang="en-US" sz="2000" dirty="0" smtClean="0"/>
              <a:t>操作后序列不发生变化，</a:t>
            </a:r>
            <a:r>
              <a:rPr lang="zh-CN" altLang="en-US" sz="2000" dirty="0"/>
              <a:t>则</a:t>
            </a:r>
            <a:r>
              <a:rPr lang="zh-CN" altLang="en-US" sz="2000" dirty="0" smtClean="0"/>
              <a:t>所有环</a:t>
            </a:r>
            <a:r>
              <a:rPr lang="zh-CN" altLang="en-US" sz="2000" dirty="0"/>
              <a:t>的</a:t>
            </a:r>
            <a:r>
              <a:rPr lang="zh-CN" altLang="en-US" sz="2000" dirty="0" smtClean="0"/>
              <a:t>第一个元素</a:t>
            </a:r>
            <a:r>
              <a:rPr lang="zh-CN" altLang="en-US" sz="2000" dirty="0"/>
              <a:t>必然是最大的元素。</a:t>
            </a:r>
            <a:br>
              <a:rPr lang="zh-CN" altLang="en-US" sz="2000" dirty="0"/>
            </a:br>
            <a:r>
              <a:rPr lang="zh-CN" altLang="en-US" sz="2000" dirty="0"/>
              <a:t>所以对于一个环，要么它的长度为</a:t>
            </a:r>
            <a:r>
              <a:rPr lang="en-US" altLang="zh-CN" sz="2000" dirty="0"/>
              <a:t>1</a:t>
            </a:r>
            <a:r>
              <a:rPr lang="zh-CN" altLang="en-US" sz="2000" dirty="0"/>
              <a:t>，要么它满足下面的性质：</a:t>
            </a:r>
            <a:br>
              <a:rPr lang="zh-CN" altLang="en-US" sz="2000" dirty="0"/>
            </a:br>
            <a:r>
              <a:rPr lang="en-US" altLang="zh-CN" sz="2000" dirty="0"/>
              <a:t>1. </a:t>
            </a:r>
            <a:r>
              <a:rPr lang="zh-CN" altLang="en-US" sz="2000" dirty="0"/>
              <a:t>第一个元素是最大值。</a:t>
            </a:r>
            <a:br>
              <a:rPr lang="zh-CN" altLang="en-US" sz="2000" dirty="0"/>
            </a:br>
            <a:r>
              <a:rPr lang="en-US" altLang="zh-CN" sz="2000" dirty="0"/>
              <a:t>2. </a:t>
            </a:r>
            <a:r>
              <a:rPr lang="zh-CN" altLang="en-US" sz="2000" dirty="0"/>
              <a:t>除第一个元素外，后面的元素的排列总数为</a:t>
            </a:r>
            <a:r>
              <a:rPr lang="en-US" altLang="zh-CN" sz="2000" dirty="0"/>
              <a:t>(n-2)! </a:t>
            </a:r>
            <a:r>
              <a:rPr lang="zh-CN" altLang="en-US" sz="2000" dirty="0"/>
              <a:t>（这可以通过画一个环推导出。这个环已知的部分只有</a:t>
            </a:r>
            <a:r>
              <a:rPr lang="en-US" altLang="zh-CN" sz="2000" dirty="0"/>
              <a:t>...-&gt;1-&gt;n-&gt;...</a:t>
            </a:r>
            <a:r>
              <a:rPr lang="zh-CN" altLang="en-US" sz="2000" dirty="0"/>
              <a:t>，未知的元素排列还有</a:t>
            </a:r>
            <a:r>
              <a:rPr lang="en-US" altLang="zh-CN" sz="2000" dirty="0"/>
              <a:t>n-2</a:t>
            </a:r>
            <a:r>
              <a:rPr lang="zh-CN" altLang="en-US" sz="2000" dirty="0"/>
              <a:t>个。）</a:t>
            </a:r>
            <a:br>
              <a:rPr lang="zh-CN" altLang="en-US" sz="2000" dirty="0"/>
            </a:br>
            <a:r>
              <a:rPr lang="en-US" altLang="zh-CN" sz="2000" dirty="0"/>
              <a:t>3. </a:t>
            </a:r>
            <a:r>
              <a:rPr lang="zh-CN" altLang="en-US" sz="2000" dirty="0"/>
              <a:t>设此环的元素为</a:t>
            </a:r>
            <a:r>
              <a:rPr lang="en-US" altLang="zh-CN" sz="2000" dirty="0"/>
              <a:t>{1,2,3,...n}</a:t>
            </a:r>
            <a:r>
              <a:rPr lang="zh-CN" altLang="en-US" sz="2000" dirty="0"/>
              <a:t>，也就是说它是一个长为</a:t>
            </a:r>
            <a:r>
              <a:rPr lang="en-US" altLang="zh-CN" sz="2000" dirty="0"/>
              <a:t>n</a:t>
            </a:r>
            <a:r>
              <a:rPr lang="zh-CN" altLang="en-US" sz="2000" dirty="0"/>
              <a:t>的环。第一个元素必然是</a:t>
            </a:r>
            <a:r>
              <a:rPr lang="en-US" altLang="zh-CN" sz="2000" dirty="0"/>
              <a:t>n</a:t>
            </a:r>
            <a:r>
              <a:rPr lang="zh-CN" altLang="en-US" sz="2000" dirty="0"/>
              <a:t>。而当第二个元素为</a:t>
            </a:r>
            <a:r>
              <a:rPr lang="en-US" altLang="zh-CN" sz="2000" dirty="0"/>
              <a:t>1</a:t>
            </a:r>
            <a:r>
              <a:rPr lang="zh-CN" altLang="en-US" sz="2000" dirty="0"/>
              <a:t>时，后面的元素的排列总数为</a:t>
            </a:r>
            <a:r>
              <a:rPr lang="en-US" altLang="zh-CN" sz="2000" dirty="0"/>
              <a:t>(n-3)!</a:t>
            </a:r>
            <a:r>
              <a:rPr lang="zh-CN" altLang="en-US" sz="2000" dirty="0"/>
              <a:t>；当第二个元素为</a:t>
            </a:r>
            <a:r>
              <a:rPr lang="en-US" altLang="zh-CN" sz="2000" dirty="0"/>
              <a:t>3</a:t>
            </a:r>
            <a:r>
              <a:rPr lang="zh-CN" altLang="en-US" sz="2000" dirty="0"/>
              <a:t>时，后面的元素的排列总数为</a:t>
            </a:r>
            <a:r>
              <a:rPr lang="en-US" altLang="zh-CN" sz="2000" dirty="0"/>
              <a:t>(n-3)!</a:t>
            </a:r>
            <a:r>
              <a:rPr lang="zh-CN" altLang="en-US" sz="2000" dirty="0"/>
              <a:t>；</a:t>
            </a:r>
            <a:r>
              <a:rPr lang="en-US" altLang="zh-CN" sz="2000" dirty="0"/>
              <a:t>...</a:t>
            </a:r>
            <a:r>
              <a:rPr lang="zh-CN" altLang="en-US" sz="2000" dirty="0"/>
              <a:t>；当第二个元素为</a:t>
            </a:r>
            <a:r>
              <a:rPr lang="en-US" altLang="zh-CN" sz="2000" dirty="0"/>
              <a:t>n-1</a:t>
            </a:r>
            <a:r>
              <a:rPr lang="zh-CN" altLang="en-US" sz="2000" dirty="0"/>
              <a:t>时，后面的元素的排列总数为</a:t>
            </a:r>
            <a:r>
              <a:rPr lang="en-US" altLang="zh-CN" sz="2000" dirty="0"/>
              <a:t>(n-3)! </a:t>
            </a:r>
            <a:r>
              <a:rPr lang="zh-CN" altLang="en-US" sz="2000" dirty="0"/>
              <a:t>（当第二个元素为</a:t>
            </a:r>
            <a:r>
              <a:rPr lang="en-US" altLang="zh-CN" sz="2000" dirty="0"/>
              <a:t>3</a:t>
            </a:r>
            <a:r>
              <a:rPr lang="zh-CN" altLang="en-US" sz="2000" dirty="0"/>
              <a:t>时，</a:t>
            </a:r>
            <a:r>
              <a:rPr lang="en-US" altLang="zh-CN" sz="2000" dirty="0"/>
              <a:t>2</a:t>
            </a:r>
            <a:r>
              <a:rPr lang="zh-CN" altLang="en-US" sz="2000" dirty="0"/>
              <a:t>和</a:t>
            </a:r>
            <a:r>
              <a:rPr lang="en-US" altLang="zh-CN" sz="2000" dirty="0"/>
              <a:t>3</a:t>
            </a:r>
            <a:r>
              <a:rPr lang="zh-CN" altLang="en-US" sz="2000" dirty="0"/>
              <a:t>可以视为缩成了一个点，然后再用性质</a:t>
            </a:r>
            <a:r>
              <a:rPr lang="en-US" altLang="zh-CN" sz="2000" dirty="0"/>
              <a:t>2</a:t>
            </a:r>
            <a:r>
              <a:rPr lang="zh-CN" altLang="en-US" sz="2000" dirty="0"/>
              <a:t>的类似方法</a:t>
            </a:r>
            <a:r>
              <a:rPr lang="zh-CN" altLang="en-US" sz="2000" dirty="0" smtClean="0"/>
              <a:t>推导。缩点的时候要注意别把本来就已经缩成一个点的两个点给连起来了。）</a:t>
            </a:r>
            <a:r>
              <a:rPr lang="zh-CN" altLang="en-US" sz="2000" dirty="0"/>
              <a:t/>
            </a:r>
            <a:br>
              <a:rPr lang="zh-CN" altLang="en-US" sz="2000" dirty="0"/>
            </a:br>
            <a:r>
              <a:rPr lang="zh-CN" altLang="en-US" sz="2000" dirty="0"/>
              <a:t/>
            </a:r>
            <a:br>
              <a:rPr lang="zh-CN" altLang="en-US" sz="2000" dirty="0"/>
            </a:br>
            <a:r>
              <a:rPr lang="zh-CN" altLang="en-US" sz="2000" dirty="0"/>
              <a:t>然后对于单个环，我们可以用类似求全排列的方法求得第</a:t>
            </a:r>
            <a:r>
              <a:rPr lang="en-US" altLang="zh-CN" sz="2000" dirty="0"/>
              <a:t>K</a:t>
            </a:r>
            <a:r>
              <a:rPr lang="zh-CN" altLang="en-US" sz="2000" dirty="0"/>
              <a:t>个排列。</a:t>
            </a:r>
            <a:br>
              <a:rPr lang="zh-CN" altLang="en-US" sz="2000" dirty="0"/>
            </a:b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45511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解题思路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对于多个环</a:t>
            </a:r>
            <a:r>
              <a:rPr lang="zh-CN" altLang="en-US" dirty="0" smtClean="0"/>
              <a:t>，从</a:t>
            </a:r>
            <a:r>
              <a:rPr lang="en-US" altLang="zh-CN" dirty="0" smtClean="0"/>
              <a:t>1</a:t>
            </a:r>
            <a:r>
              <a:rPr lang="zh-CN" altLang="en-US" dirty="0" smtClean="0"/>
              <a:t>开始枚举最左边的环的长度，然后递归处理右边剩下的序列即可。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这样做的原因：对于最左边的环，长度越长，那它第一元素就越大，于是它按字典序排列也就越大。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8591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28368"/>
            <a:ext cx="10515600" cy="5748595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dirty="0"/>
              <a:t>对于上面的关于单个环的性质，我打表试了一下</a:t>
            </a:r>
            <a:r>
              <a:rPr lang="en-US" altLang="zh-CN" dirty="0"/>
              <a:t>n=1~8</a:t>
            </a:r>
            <a:r>
              <a:rPr lang="zh-CN" altLang="en-US" dirty="0"/>
              <a:t>的</a:t>
            </a:r>
            <a:r>
              <a:rPr lang="zh-CN" altLang="en-US" dirty="0" smtClean="0"/>
              <a:t>情况，和上面推出的结果是符合的。</a:t>
            </a:r>
            <a:endParaRPr lang="en-US" altLang="zh-CN" dirty="0" smtClean="0"/>
          </a:p>
          <a:p>
            <a:r>
              <a:rPr lang="en-US" altLang="zh-CN" dirty="0" smtClean="0"/>
              <a:t>n=5</a:t>
            </a:r>
            <a:r>
              <a:rPr lang="zh-CN" altLang="en-US" dirty="0"/>
              <a:t>的表如下：</a:t>
            </a:r>
            <a:br>
              <a:rPr lang="zh-CN" altLang="en-US" dirty="0"/>
            </a:br>
            <a:r>
              <a:rPr lang="en-US" altLang="zh-CN" dirty="0"/>
              <a:t>1 2 3 4 5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1 2 3 5 4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1 2 4 3 5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1 2 5 3 4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1 3 2 4 5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1 3 2 5 4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1 4 2 3 5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1 5 2 3 4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1 5 4 2 3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2 1 3 4 5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2 1 3 5 4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2 1 4 3 5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2 1 5 3 4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3 1 2 4 5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3 1 2 5 4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4 1 2 3 5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4 3 1 2 5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5 1 2 3 4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5 1 4 2 3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5 3 1 2 4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5 3 4 1 2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5 4 1 3 2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5 4 2 1 3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25869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关于语言选择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由于这道题要用到高精度，所以推荐使用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来写。（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里有自带的高精度类</a:t>
            </a:r>
            <a:r>
              <a:rPr lang="en-US" altLang="zh-CN" dirty="0" err="1" smtClean="0"/>
              <a:t>BigInteger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62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36590" y="350378"/>
            <a:ext cx="79903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A. Frost Mage </a:t>
            </a:r>
          </a:p>
          <a:p>
            <a:endParaRPr lang="zh-CN" altLang="en-US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734938" y="1273323"/>
            <a:ext cx="959692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题意</a:t>
            </a:r>
            <a:r>
              <a:rPr lang="en-US" altLang="zh-CN" dirty="0" smtClean="0"/>
              <a:t>】</a:t>
            </a:r>
          </a:p>
          <a:p>
            <a:r>
              <a:rPr lang="zh-CN" altLang="en-US" dirty="0" smtClean="0"/>
              <a:t>有</a:t>
            </a:r>
            <a:r>
              <a:rPr lang="en-US" altLang="zh-CN" dirty="0" smtClean="0"/>
              <a:t>P</a:t>
            </a:r>
            <a:r>
              <a:rPr lang="zh-CN" altLang="en-US" dirty="0" smtClean="0"/>
              <a:t>点</a:t>
            </a:r>
            <a:r>
              <a:rPr lang="zh-CN" altLang="en-US" dirty="0"/>
              <a:t>法力水晶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有两种卡：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随从</a:t>
            </a:r>
            <a:r>
              <a:rPr lang="zh-CN" altLang="en-US" dirty="0" smtClean="0"/>
              <a:t>卡</a:t>
            </a:r>
            <a:r>
              <a:rPr lang="en-US" altLang="zh-CN" dirty="0" smtClean="0"/>
              <a:t>n</a:t>
            </a:r>
            <a:r>
              <a:rPr lang="zh-CN" altLang="en-US" dirty="0" smtClean="0"/>
              <a:t>张</a:t>
            </a:r>
            <a:r>
              <a:rPr lang="zh-CN" altLang="en-US" dirty="0"/>
              <a:t>和法术</a:t>
            </a:r>
            <a:r>
              <a:rPr lang="zh-CN" altLang="en-US" dirty="0" smtClean="0"/>
              <a:t>卡</a:t>
            </a:r>
            <a:r>
              <a:rPr lang="en-US" altLang="zh-CN" dirty="0"/>
              <a:t>m</a:t>
            </a:r>
            <a:r>
              <a:rPr lang="zh-CN" altLang="en-US" dirty="0" smtClean="0"/>
              <a:t>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随从卡：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消耗</a:t>
            </a:r>
            <a:r>
              <a:rPr lang="en-US" altLang="zh-CN" dirty="0" err="1"/>
              <a:t>ai</a:t>
            </a:r>
            <a:r>
              <a:rPr lang="zh-CN" altLang="en-US" dirty="0"/>
              <a:t>法力水晶，提供法伤加成</a:t>
            </a:r>
            <a:r>
              <a:rPr lang="en-US" altLang="zh-CN" dirty="0" smtClean="0"/>
              <a:t>bi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法术卡：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消耗</a:t>
            </a:r>
            <a:r>
              <a:rPr lang="en-US" altLang="zh-CN" dirty="0" err="1"/>
              <a:t>ai</a:t>
            </a:r>
            <a:r>
              <a:rPr lang="zh-CN" altLang="en-US" dirty="0"/>
              <a:t>法力水晶，提供伤害</a:t>
            </a:r>
            <a:r>
              <a:rPr lang="en-US" altLang="zh-CN" dirty="0" smtClean="0"/>
              <a:t>di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法伤加成的效果，如果存在法伤加成的随从，那么法术卡的伤害会变成</a:t>
            </a:r>
            <a:r>
              <a:rPr lang="en-US" altLang="zh-CN" dirty="0" err="1"/>
              <a:t>di+sum</a:t>
            </a:r>
            <a:r>
              <a:rPr lang="en-US" altLang="zh-CN" dirty="0"/>
              <a:t>(</a:t>
            </a:r>
            <a:r>
              <a:rPr lang="en-US" altLang="zh-CN" dirty="0" err="1"/>
              <a:t>bj</a:t>
            </a:r>
            <a:r>
              <a:rPr lang="en-US" altLang="zh-CN" dirty="0" smtClean="0"/>
              <a:t>)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求最大能造成多少伤害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做法</a:t>
            </a:r>
            <a:r>
              <a:rPr lang="en-US" altLang="zh-CN" dirty="0" smtClean="0"/>
              <a:t>】</a:t>
            </a:r>
          </a:p>
          <a:p>
            <a:r>
              <a:rPr lang="zh-CN" altLang="en-US" dirty="0" smtClean="0"/>
              <a:t>背包</a:t>
            </a:r>
            <a:r>
              <a:rPr lang="en-US" altLang="zh-CN" dirty="0" smtClean="0"/>
              <a:t>DP</a:t>
            </a:r>
            <a:endParaRPr lang="en-US" altLang="zh-CN" dirty="0"/>
          </a:p>
          <a:p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 = max(F[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][j], F[i-1][j-a[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]] + b[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])</a:t>
            </a:r>
          </a:p>
          <a:p>
            <a:r>
              <a:rPr lang="en-US" altLang="zh-CN" dirty="0"/>
              <a:t>G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 = max(G[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][j][k], G[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- 1][j – 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]][k-1]+di)</a:t>
            </a:r>
            <a:endParaRPr lang="en-US" altLang="zh-CN" dirty="0"/>
          </a:p>
          <a:p>
            <a:r>
              <a:rPr lang="zh-CN" altLang="en-US" dirty="0" smtClean="0"/>
              <a:t>然后枚举魔力水晶的分配</a:t>
            </a:r>
            <a:endParaRPr lang="en-US" altLang="zh-CN" dirty="0" smtClean="0"/>
          </a:p>
          <a:p>
            <a:r>
              <a:rPr lang="en-US" altLang="zh-CN" dirty="0" smtClean="0"/>
              <a:t>O(N^3)</a:t>
            </a:r>
          </a:p>
        </p:txBody>
      </p:sp>
    </p:spTree>
    <p:extLst>
      <p:ext uri="{BB962C8B-B14F-4D97-AF65-F5344CB8AC3E}">
        <p14:creationId xmlns:p14="http://schemas.microsoft.com/office/powerpoint/2010/main" val="128531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7308" y="2153540"/>
            <a:ext cx="88534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首先预处理出破坏某个石头所需的</a:t>
            </a:r>
            <a:r>
              <a:rPr lang="en-US" altLang="zh-CN" dirty="0"/>
              <a:t>MP</a:t>
            </a:r>
            <a:r>
              <a:rPr lang="zh-CN" altLang="en-US" dirty="0"/>
              <a:t>值（是直接破坏还是先变颜色后破坏）（其实两种颜色并没有区别）</a:t>
            </a:r>
          </a:p>
          <a:p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表示当确定宝藏在</a:t>
            </a:r>
            <a:r>
              <a:rPr lang="en-US" altLang="zh-CN" dirty="0" err="1"/>
              <a:t>i</a:t>
            </a:r>
            <a:r>
              <a:rPr lang="zh-CN" altLang="en-US" dirty="0"/>
              <a:t>和</a:t>
            </a:r>
            <a:r>
              <a:rPr lang="en-US" altLang="zh-CN" dirty="0"/>
              <a:t>j</a:t>
            </a:r>
            <a:r>
              <a:rPr lang="zh-CN" altLang="en-US" dirty="0"/>
              <a:t>之间后最少需要用的魔法值</a:t>
            </a:r>
          </a:p>
          <a:p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 = min( max(F[</a:t>
            </a:r>
            <a:r>
              <a:rPr lang="en-US" altLang="zh-CN" dirty="0" err="1"/>
              <a:t>i</a:t>
            </a:r>
            <a:r>
              <a:rPr lang="en-US" altLang="zh-CN" dirty="0"/>
              <a:t>][k-1], F[k+1][j])+a[k] )</a:t>
            </a:r>
          </a:p>
          <a:p>
            <a:r>
              <a:rPr lang="en-US" altLang="zh-CN" dirty="0" err="1"/>
              <a:t>i</a:t>
            </a:r>
            <a:r>
              <a:rPr lang="en-US" altLang="zh-CN" dirty="0"/>
              <a:t> &lt;= k &lt;= j, f[</a:t>
            </a:r>
            <a:r>
              <a:rPr lang="en-US" altLang="zh-CN" dirty="0" err="1"/>
              <a:t>i</a:t>
            </a:r>
            <a:r>
              <a:rPr lang="en-US" altLang="zh-CN" dirty="0"/>
              <a:t>][</a:t>
            </a:r>
            <a:r>
              <a:rPr lang="en-US" altLang="zh-CN" dirty="0" err="1"/>
              <a:t>i</a:t>
            </a:r>
            <a:r>
              <a:rPr lang="en-US" altLang="zh-CN" dirty="0"/>
              <a:t>] = a[</a:t>
            </a:r>
            <a:r>
              <a:rPr lang="en-US" altLang="zh-CN" dirty="0" err="1"/>
              <a:t>i</a:t>
            </a:r>
            <a:r>
              <a:rPr lang="en-US" altLang="zh-CN" dirty="0"/>
              <a:t>], f[</a:t>
            </a:r>
            <a:r>
              <a:rPr lang="en-US" altLang="zh-CN" dirty="0" err="1"/>
              <a:t>i</a:t>
            </a:r>
            <a:r>
              <a:rPr lang="en-US" altLang="zh-CN" dirty="0"/>
              <a:t>][i-1] = 0</a:t>
            </a:r>
          </a:p>
          <a:p>
            <a:r>
              <a:rPr lang="en-US" altLang="zh-CN" dirty="0"/>
              <a:t>O(n^3)</a:t>
            </a:r>
          </a:p>
          <a:p>
            <a:r>
              <a:rPr lang="en-US" altLang="zh-CN" dirty="0"/>
              <a:t>TLE</a:t>
            </a:r>
            <a:r>
              <a:rPr lang="zh-CN" altLang="en-US" dirty="0"/>
              <a:t>（这次应该水不过去了吧</a:t>
            </a:r>
            <a:r>
              <a:rPr lang="en-US" altLang="zh-CN" dirty="0"/>
              <a:t>……</a:t>
            </a:r>
            <a:r>
              <a:rPr lang="zh-CN" altLang="en-US" dirty="0"/>
              <a:t>）</a:t>
            </a:r>
          </a:p>
          <a:p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/>
          </a:p>
          <a:p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273324" y="683664"/>
            <a:ext cx="8101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/>
              <a:t>B. </a:t>
            </a:r>
            <a:r>
              <a:rPr lang="en-US" altLang="zh-CN" sz="3600" dirty="0" err="1"/>
              <a:t>Magian</a:t>
            </a:r>
            <a:endParaRPr lang="en-US" altLang="zh-CN" sz="3600" dirty="0"/>
          </a:p>
          <a:p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1831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2407" y="1170774"/>
            <a:ext cx="91952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优化的主要突破在于去掉</a:t>
            </a:r>
            <a:r>
              <a:rPr lang="en-US" altLang="zh-CN" dirty="0"/>
              <a:t>max……</a:t>
            </a:r>
          </a:p>
          <a:p>
            <a:r>
              <a:rPr lang="zh-CN" altLang="en-US" dirty="0"/>
              <a:t>预处理出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，表示</a:t>
            </a:r>
            <a:r>
              <a:rPr lang="en-US" altLang="zh-CN" dirty="0" err="1"/>
              <a:t>i</a:t>
            </a:r>
            <a:r>
              <a:rPr lang="en-US" altLang="zh-CN" dirty="0"/>
              <a:t>&lt;=k&lt;=g[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时</a:t>
            </a:r>
            <a:r>
              <a:rPr lang="en-US" altLang="zh-CN" dirty="0"/>
              <a:t>, f[</a:t>
            </a:r>
            <a:r>
              <a:rPr lang="en-US" altLang="zh-CN" dirty="0" err="1"/>
              <a:t>i</a:t>
            </a:r>
            <a:r>
              <a:rPr lang="en-US" altLang="zh-CN" dirty="0"/>
              <a:t>][k-1] &lt;= f[k+1][j]</a:t>
            </a:r>
            <a:r>
              <a:rPr lang="zh-CN" altLang="en-US" dirty="0"/>
              <a:t>，而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][j]+1&lt;=k&lt;=j, f[</a:t>
            </a:r>
            <a:r>
              <a:rPr lang="en-US" altLang="zh-CN" dirty="0" err="1"/>
              <a:t>i</a:t>
            </a:r>
            <a:r>
              <a:rPr lang="en-US" altLang="zh-CN" dirty="0"/>
              <a:t>][k-1] &gt;= f[k+1][j]</a:t>
            </a:r>
          </a:p>
          <a:p>
            <a:r>
              <a:rPr lang="zh-CN" altLang="en-US" dirty="0"/>
              <a:t>方程划为两段：</a:t>
            </a:r>
          </a:p>
          <a:p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 = min(f[k+1][j]+a[k]), </a:t>
            </a:r>
            <a:r>
              <a:rPr lang="en-US" altLang="zh-CN" dirty="0" err="1"/>
              <a:t>i</a:t>
            </a:r>
            <a:r>
              <a:rPr lang="en-US" altLang="zh-CN" dirty="0"/>
              <a:t> &lt;= k &lt;= g[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</a:p>
          <a:p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 = min(f[</a:t>
            </a:r>
            <a:r>
              <a:rPr lang="en-US" altLang="zh-CN" dirty="0" err="1"/>
              <a:t>i</a:t>
            </a:r>
            <a:r>
              <a:rPr lang="en-US" altLang="zh-CN" dirty="0"/>
              <a:t>][k-1]+a[k]), g[</a:t>
            </a:r>
            <a:r>
              <a:rPr lang="en-US" altLang="zh-CN" dirty="0" err="1"/>
              <a:t>i</a:t>
            </a:r>
            <a:r>
              <a:rPr lang="en-US" altLang="zh-CN" dirty="0"/>
              <a:t>][j] &lt; k &lt;= j</a:t>
            </a:r>
          </a:p>
          <a:p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/>
          </a:p>
          <a:p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/>
          </a:p>
          <a:p>
            <a:r>
              <a:rPr lang="zh-CN" altLang="en-US" dirty="0"/>
              <a:t>枚举段长</a:t>
            </a:r>
          </a:p>
          <a:p>
            <a:r>
              <a:rPr lang="zh-CN" altLang="en-US" dirty="0"/>
              <a:t>现在只考虑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 = min(f[</a:t>
            </a:r>
            <a:r>
              <a:rPr lang="en-US" altLang="zh-CN" dirty="0" err="1"/>
              <a:t>i</a:t>
            </a:r>
            <a:r>
              <a:rPr lang="en-US" altLang="zh-CN" dirty="0"/>
              <a:t>][k-1]+a[k]), g[</a:t>
            </a:r>
            <a:r>
              <a:rPr lang="en-US" altLang="zh-CN" dirty="0" err="1"/>
              <a:t>i</a:t>
            </a:r>
            <a:r>
              <a:rPr lang="en-US" altLang="zh-CN" dirty="0"/>
              <a:t>][j] &lt; k &lt;= j</a:t>
            </a:r>
            <a:r>
              <a:rPr lang="zh-CN" altLang="en-US" dirty="0"/>
              <a:t>这种情况，反之亦然</a:t>
            </a:r>
          </a:p>
          <a:p>
            <a:r>
              <a:rPr lang="zh-CN" altLang="en-US" dirty="0"/>
              <a:t>对于每个左端点我们依次建立单调队列维护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保存</a:t>
            </a:r>
            <a:r>
              <a:rPr lang="en-US" altLang="zh-CN" dirty="0"/>
              <a:t>k</a:t>
            </a:r>
            <a:r>
              <a:rPr lang="zh-CN" altLang="en-US" dirty="0"/>
              <a:t>的值，队列要满足若</a:t>
            </a:r>
            <a:r>
              <a:rPr lang="en-US" altLang="zh-CN" dirty="0"/>
              <a:t>x &lt; y</a:t>
            </a:r>
            <a:r>
              <a:rPr lang="zh-CN" altLang="en-US" dirty="0"/>
              <a:t>则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][x-1]+a[x] &lt; f[</a:t>
            </a:r>
            <a:r>
              <a:rPr lang="en-US" altLang="zh-CN" dirty="0" err="1"/>
              <a:t>i</a:t>
            </a:r>
            <a:r>
              <a:rPr lang="en-US" altLang="zh-CN" dirty="0"/>
              <a:t>][y-1]+a[y]</a:t>
            </a:r>
            <a:r>
              <a:rPr lang="zh-CN" altLang="en-US" dirty="0"/>
              <a:t>。因为随着右端点</a:t>
            </a:r>
            <a:r>
              <a:rPr lang="en-US" altLang="zh-CN" dirty="0"/>
              <a:t>j</a:t>
            </a:r>
            <a:r>
              <a:rPr lang="zh-CN" altLang="en-US" dirty="0"/>
              <a:t>的右移，较小的</a:t>
            </a:r>
            <a:r>
              <a:rPr lang="en-US" altLang="zh-CN" dirty="0"/>
              <a:t>k</a:t>
            </a:r>
            <a:r>
              <a:rPr lang="zh-CN" altLang="en-US" dirty="0"/>
              <a:t>会依次被移出队列</a:t>
            </a:r>
            <a:r>
              <a:rPr lang="en-US" altLang="zh-CN" dirty="0"/>
              <a:t>(</a:t>
            </a:r>
            <a:r>
              <a:rPr lang="zh-CN" altLang="en-US" dirty="0"/>
              <a:t>因为不能满足</a:t>
            </a:r>
            <a:r>
              <a:rPr lang="en-US" altLang="zh-CN" dirty="0"/>
              <a:t>k &gt; g[</a:t>
            </a:r>
            <a:r>
              <a:rPr lang="en-US" altLang="zh-CN" dirty="0" err="1"/>
              <a:t>i</a:t>
            </a:r>
            <a:r>
              <a:rPr lang="en-US" altLang="zh-CN" dirty="0"/>
              <a:t>][j])</a:t>
            </a:r>
            <a:r>
              <a:rPr lang="zh-CN" altLang="en-US" dirty="0"/>
              <a:t>，那么较小的</a:t>
            </a:r>
            <a:r>
              <a:rPr lang="en-US" altLang="zh-CN" dirty="0"/>
              <a:t>k</a:t>
            </a:r>
            <a:r>
              <a:rPr lang="zh-CN" altLang="en-US" dirty="0"/>
              <a:t>要有更优的解才能留在队列里</a:t>
            </a:r>
          </a:p>
          <a:p>
            <a:r>
              <a:rPr lang="zh-CN" altLang="en-US" dirty="0"/>
              <a:t>总时间复杂度</a:t>
            </a:r>
            <a:r>
              <a:rPr lang="en-US" altLang="zh-CN" dirty="0"/>
              <a:t>n^2</a:t>
            </a:r>
            <a:r>
              <a:rPr lang="zh-CN" altLang="en-US" dirty="0"/>
              <a:t>或者</a:t>
            </a:r>
            <a:r>
              <a:rPr lang="en-US" altLang="zh-CN" dirty="0"/>
              <a:t>n^2logn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141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1299960" y="145800"/>
            <a:ext cx="7772040" cy="103428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CN" sz="4400" dirty="0">
                <a:solidFill>
                  <a:srgbClr val="000000"/>
                </a:solidFill>
                <a:latin typeface="Calibri Light"/>
              </a:rPr>
              <a:t>C. Number Game</a:t>
            </a:r>
            <a:endParaRPr dirty="0"/>
          </a:p>
        </p:txBody>
      </p:sp>
      <p:sp>
        <p:nvSpPr>
          <p:cNvPr id="81" name="CustomShape 2"/>
          <p:cNvSpPr/>
          <p:nvPr/>
        </p:nvSpPr>
        <p:spPr>
          <a:xfrm>
            <a:off x="957420" y="1553760"/>
            <a:ext cx="10020600" cy="1187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题目大意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】</a:t>
            </a:r>
            <a:endParaRPr lang="en-US" altLang="zh-CN" dirty="0"/>
          </a:p>
          <a:p>
            <a:r>
              <a:rPr 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     给定</a:t>
            </a:r>
            <a:r>
              <a:rPr lang="en-US" dirty="0">
                <a:solidFill>
                  <a:srgbClr val="000000"/>
                </a:solidFill>
                <a:latin typeface="微软雅黑"/>
                <a:ea typeface="微软雅黑"/>
              </a:rPr>
              <a:t>n个数a1..an，每次取出两个数，并且两个数之和不大于k，得到它们的乘积，至多取m次。求乘积和的最大值。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82" name="CustomShape 3"/>
          <p:cNvSpPr/>
          <p:nvPr/>
        </p:nvSpPr>
        <p:spPr>
          <a:xfrm>
            <a:off x="957420" y="3356992"/>
            <a:ext cx="9604800" cy="2832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解法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】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贪心。 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首先将数排序。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将与最小值相加大于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k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的数删去。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此时最大值一定要取，另一个要取的数是与它相加不大于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k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的最大值。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取出两数后，重复上述两个步骤，最终得到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将乘积排序，取最大的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min(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m,p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)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个乘积的和就是答案。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398492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299960" y="145800"/>
            <a:ext cx="7772040" cy="103428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CN" sz="4400">
                <a:solidFill>
                  <a:srgbClr val="000000"/>
                </a:solidFill>
                <a:latin typeface="Calibri Light"/>
              </a:rPr>
              <a:t>C. Number Game</a:t>
            </a:r>
            <a:endParaRPr/>
          </a:p>
        </p:txBody>
      </p:sp>
      <p:sp>
        <p:nvSpPr>
          <p:cNvPr id="84" name="CustomShape 2"/>
          <p:cNvSpPr/>
          <p:nvPr/>
        </p:nvSpPr>
        <p:spPr>
          <a:xfrm>
            <a:off x="749520" y="1553760"/>
            <a:ext cx="10020600" cy="5028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步骤证明 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】 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将与最小值相加大于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K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的数删去 。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1.</a:t>
            </a:r>
            <a:r>
              <a:rPr lang="zh-CN" altLang="en-US" b="1" dirty="0" smtClean="0">
                <a:solidFill>
                  <a:srgbClr val="000000"/>
                </a:solidFill>
                <a:latin typeface="微软雅黑"/>
                <a:ea typeface="微软雅黑"/>
              </a:rPr>
              <a:t>若此时能取最大值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若没有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m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次限制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取了肯定是不亏的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b="1" dirty="0" smtClean="0">
                <a:solidFill>
                  <a:srgbClr val="000000"/>
                </a:solidFill>
                <a:latin typeface="微软雅黑"/>
                <a:ea typeface="微软雅黑"/>
              </a:rPr>
              <a:t>和最大值配对的一定要最大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 (a2 = max(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ai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), 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ai+an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&lt;=k)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若不是最大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若最大的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没被取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取之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若被取了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 a2*ax,a1*an (a1&lt;=a2, ax&lt;=an)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由排序不等式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 a2*an+a1*ax &gt;= a2*ax+a1*ax(a1+ax&lt;=k)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2.</a:t>
            </a:r>
            <a:r>
              <a:rPr lang="zh-CN" altLang="en-US" b="1" dirty="0" smtClean="0">
                <a:solidFill>
                  <a:srgbClr val="000000"/>
                </a:solidFill>
                <a:latin typeface="微软雅黑"/>
                <a:ea typeface="微软雅黑"/>
              </a:rPr>
              <a:t>若一定不能取最大值</a:t>
            </a:r>
            <a:r>
              <a:rPr lang="en-US" altLang="zh-CN" b="1" dirty="0" smtClean="0">
                <a:solidFill>
                  <a:srgbClr val="000000"/>
                </a:solidFill>
                <a:latin typeface="微软雅黑"/>
                <a:ea typeface="微软雅黑"/>
              </a:rPr>
              <a:t>an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	a2*an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肯定小于其他最优配对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不然可用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a2*an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替换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因为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ax &lt;= an, a1 &lt;= a2,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所以不会出现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a1*ax(a1*ax&lt;=a2*an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的配对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即</a:t>
            </a:r>
            <a:r>
              <a:rPr lang="en-US" altLang="zh-CN" b="1" dirty="0" smtClean="0">
                <a:solidFill>
                  <a:srgbClr val="000000"/>
                </a:solidFill>
                <a:latin typeface="微软雅黑"/>
                <a:ea typeface="微软雅黑"/>
              </a:rPr>
              <a:t>(a1,a2)</a:t>
            </a:r>
            <a:r>
              <a:rPr lang="zh-CN" altLang="en-US" b="1" dirty="0" smtClean="0">
                <a:solidFill>
                  <a:srgbClr val="000000"/>
                </a:solidFill>
                <a:latin typeface="微软雅黑"/>
                <a:ea typeface="微软雅黑"/>
              </a:rPr>
              <a:t>中的数也一定不能取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只能从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(a3, an-1)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里找配对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最后若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an*a2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果然最小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 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不会出现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a1*ax(a1*ax&lt;=an*a2)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的配对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(a3,an-1)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里找配对都是一样的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an*a2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不是最小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取了再从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里找配对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从上可看出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,an*a2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可先取出来再说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3.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设现在得到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考虑如何得到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p-1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考虑最大值取不取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an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不能取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 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再从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(a3,an-1)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中取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p-1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若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an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能取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再从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中取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p-2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</a:t>
            </a:r>
          </a:p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可以看出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p-1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个最优乘积是从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个最优乘积中挑出来的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dirty="0">
                <a:solidFill>
                  <a:srgbClr val="000000"/>
                </a:solidFill>
                <a:latin typeface="微软雅黑"/>
                <a:ea typeface="微软雅黑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个最优乘积中删去最小的乘积可得到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p-1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. </a:t>
            </a:r>
            <a:endParaRPr dirty="0"/>
          </a:p>
        </p:txBody>
      </p:sp>
      <p:sp>
        <p:nvSpPr>
          <p:cNvPr id="85" name="CustomShape 3"/>
          <p:cNvSpPr/>
          <p:nvPr/>
        </p:nvSpPr>
        <p:spPr>
          <a:xfrm>
            <a:off x="383400" y="3127320"/>
            <a:ext cx="9604800" cy="283284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086635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D. Bookcase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1533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题目大意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</a:t>
            </a:r>
            <a:r>
              <a:rPr lang="zh-CN" altLang="en-US" dirty="0" smtClean="0"/>
              <a:t>本书，每本书有高度</a:t>
            </a:r>
            <a:r>
              <a:rPr lang="en-US" altLang="zh-CN" dirty="0" smtClean="0"/>
              <a:t>h</a:t>
            </a:r>
            <a:r>
              <a:rPr lang="en-US" altLang="zh-CN" baseline="-25000" dirty="0" smtClean="0"/>
              <a:t>i</a:t>
            </a:r>
            <a:r>
              <a:rPr lang="zh-CN" altLang="en-US" dirty="0" smtClean="0"/>
              <a:t>和厚度</a:t>
            </a:r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i</a:t>
            </a:r>
            <a:endParaRPr lang="en-US" altLang="zh-CN" baseline="-25000" dirty="0" smtClean="0"/>
          </a:p>
          <a:p>
            <a:r>
              <a:rPr lang="zh-CN" altLang="en-US" dirty="0" smtClean="0"/>
              <a:t>放书可以把一本书单独立起来，占用</a:t>
            </a:r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i</a:t>
            </a:r>
            <a:r>
              <a:rPr lang="zh-CN" altLang="en-US" dirty="0" smtClean="0"/>
              <a:t>的长度</a:t>
            </a:r>
            <a:endParaRPr lang="en-US" altLang="zh-CN" dirty="0" smtClean="0"/>
          </a:p>
          <a:p>
            <a:r>
              <a:rPr lang="zh-CN" altLang="en-US" dirty="0" smtClean="0"/>
              <a:t>也可以把连续若干本、厚度和不超过书架高度</a:t>
            </a:r>
            <a:r>
              <a:rPr lang="en-US" altLang="zh-CN" dirty="0" smtClean="0"/>
              <a:t>H</a:t>
            </a:r>
            <a:r>
              <a:rPr lang="zh-CN" altLang="en-US" dirty="0" smtClean="0"/>
              <a:t>的书堆成一个堆，占用长度由他们中最高的书决定</a:t>
            </a:r>
            <a:endParaRPr lang="en-US" altLang="zh-CN" dirty="0" smtClean="0"/>
          </a:p>
          <a:p>
            <a:r>
              <a:rPr lang="zh-CN" altLang="en-US" dirty="0" smtClean="0"/>
              <a:t>第二种方法可以做多次</a:t>
            </a:r>
            <a:endParaRPr lang="en-US" altLang="zh-CN" dirty="0" smtClean="0"/>
          </a:p>
          <a:p>
            <a:endParaRPr lang="zh-CN" alt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11722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zh-CN" altLang="en-US" dirty="0" smtClean="0"/>
              <a:t>用单调队列维护一个</a:t>
            </a:r>
            <a:r>
              <a:rPr lang="en-US" altLang="zh-CN" dirty="0" smtClean="0"/>
              <a:t>h</a:t>
            </a:r>
            <a:r>
              <a:rPr lang="zh-CN" altLang="en-US" dirty="0" smtClean="0"/>
              <a:t>单调不增的序列</a:t>
            </a:r>
            <a:endParaRPr lang="en-US" altLang="zh-CN" dirty="0" smtClean="0"/>
          </a:p>
          <a:p>
            <a:r>
              <a:rPr lang="zh-CN" altLang="en-US" dirty="0" smtClean="0"/>
              <a:t>对于目前的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，二分查找可行的区间</a:t>
            </a:r>
            <a:endParaRPr lang="en-US" altLang="zh-CN" dirty="0" smtClean="0"/>
          </a:p>
          <a:p>
            <a:r>
              <a:rPr lang="zh-CN" altLang="en-US" dirty="0" smtClean="0"/>
              <a:t>用线段树在可行的区间上找到最小的转移方案</a:t>
            </a:r>
            <a:endParaRPr lang="en-US" altLang="zh-CN" dirty="0" smtClean="0"/>
          </a:p>
          <a:p>
            <a:r>
              <a:rPr lang="zh-CN" altLang="en-US" dirty="0" smtClean="0"/>
              <a:t>从单调队列尾踢走元素时，先在原先的占用区间减掉一个值，再把新值插进去</a:t>
            </a:r>
            <a:endParaRPr lang="en-US" altLang="zh-CN" dirty="0" smtClean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2166910" y="1214422"/>
          <a:ext cx="8053388" cy="167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公式" r:id="rId3" imgW="3174840" imgH="660240" progId="Equation.3">
                  <p:embed/>
                </p:oleObj>
              </mc:Choice>
              <mc:Fallback>
                <p:oleObj name="公式" r:id="rId3" imgW="317484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10" y="1214422"/>
                        <a:ext cx="8053388" cy="167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84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984</Words>
  <Application>Microsoft Office PowerPoint</Application>
  <PresentationFormat>宽屏</PresentationFormat>
  <Paragraphs>119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宋体</vt:lpstr>
      <vt:lpstr>微软雅黑</vt:lpstr>
      <vt:lpstr>Arial</vt:lpstr>
      <vt:lpstr>Calibri</vt:lpstr>
      <vt:lpstr>Calibri Light</vt:lpstr>
      <vt:lpstr>Wingdings</vt:lpstr>
      <vt:lpstr>Office 主题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D. Bookcase</vt:lpstr>
      <vt:lpstr>题目大意</vt:lpstr>
      <vt:lpstr>PowerPoint 演示文稿</vt:lpstr>
      <vt:lpstr>PowerPoint 演示文稿</vt:lpstr>
      <vt:lpstr>PowerPoint 演示文稿</vt:lpstr>
      <vt:lpstr>F. Permutation Counting</vt:lpstr>
      <vt:lpstr>题意</vt:lpstr>
      <vt:lpstr>PowerPoint 演示文稿</vt:lpstr>
      <vt:lpstr>解题思路</vt:lpstr>
      <vt:lpstr>解题思路</vt:lpstr>
      <vt:lpstr>解题思路</vt:lpstr>
      <vt:lpstr>PowerPoint 演示文稿</vt:lpstr>
      <vt:lpstr>关于语言选择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JY F</dc:creator>
  <cp:lastModifiedBy>JY F</cp:lastModifiedBy>
  <cp:revision>14</cp:revision>
  <dcterms:created xsi:type="dcterms:W3CDTF">2015-07-30T04:19:23Z</dcterms:created>
  <dcterms:modified xsi:type="dcterms:W3CDTF">2015-07-30T04:59:01Z</dcterms:modified>
</cp:coreProperties>
</file>